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42"/>
  </p:notesMasterIdLst>
  <p:handoutMasterIdLst>
    <p:handoutMasterId r:id="rId43"/>
  </p:handoutMasterIdLst>
  <p:sldIdLst>
    <p:sldId id="1308" r:id="rId5"/>
    <p:sldId id="1314" r:id="rId6"/>
    <p:sldId id="1315" r:id="rId7"/>
    <p:sldId id="1316" r:id="rId8"/>
    <p:sldId id="1317" r:id="rId9"/>
    <p:sldId id="1318" r:id="rId10"/>
    <p:sldId id="1319" r:id="rId11"/>
    <p:sldId id="1320" r:id="rId12"/>
    <p:sldId id="1321" r:id="rId13"/>
    <p:sldId id="1322" r:id="rId14"/>
    <p:sldId id="1323" r:id="rId15"/>
    <p:sldId id="1324" r:id="rId16"/>
    <p:sldId id="1325" r:id="rId17"/>
    <p:sldId id="1326" r:id="rId18"/>
    <p:sldId id="1327" r:id="rId19"/>
    <p:sldId id="1329" r:id="rId20"/>
    <p:sldId id="1330" r:id="rId21"/>
    <p:sldId id="1331" r:id="rId22"/>
    <p:sldId id="1332" r:id="rId23"/>
    <p:sldId id="1333" r:id="rId24"/>
    <p:sldId id="1334" r:id="rId25"/>
    <p:sldId id="1335" r:id="rId26"/>
    <p:sldId id="1336" r:id="rId27"/>
    <p:sldId id="1337" r:id="rId28"/>
    <p:sldId id="1338" r:id="rId29"/>
    <p:sldId id="1339" r:id="rId30"/>
    <p:sldId id="1340" r:id="rId31"/>
    <p:sldId id="1341" r:id="rId32"/>
    <p:sldId id="1342" r:id="rId33"/>
    <p:sldId id="1343" r:id="rId34"/>
    <p:sldId id="1344" r:id="rId35"/>
    <p:sldId id="1345" r:id="rId36"/>
    <p:sldId id="1346" r:id="rId37"/>
    <p:sldId id="1347" r:id="rId38"/>
    <p:sldId id="1348" r:id="rId39"/>
    <p:sldId id="1349" r:id="rId40"/>
    <p:sldId id="1350"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21"/>
            <p14:sldId id="1322"/>
            <p14:sldId id="1323"/>
            <p14:sldId id="1324"/>
            <p14:sldId id="1325"/>
            <p14:sldId id="1326"/>
            <p14:sldId id="1327"/>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5994" autoAdjust="0"/>
  </p:normalViewPr>
  <p:slideViewPr>
    <p:cSldViewPr>
      <p:cViewPr varScale="1">
        <p:scale>
          <a:sx n="82" d="100"/>
          <a:sy n="82" d="100"/>
        </p:scale>
        <p:origin x="390"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4/25/2017 9:31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4/25/2017 8:40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4/25/2017 8:40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4/25/2017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5275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surprise was the brand new Visual Studio for Mac!</a:t>
            </a:r>
          </a:p>
          <a:p>
            <a:r>
              <a:rPr lang="en-US" baseline="0"/>
              <a:t>In preview today and is the next evolution of Xamarin Studio.</a:t>
            </a:r>
          </a:p>
          <a:p>
            <a:r>
              <a:rPr lang="en-US" baseline="0"/>
              <a:t>Includes Azure Tools and .NET Core work loads. More in the future.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61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4/25/2017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51704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4/25/2017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3392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4/25/2017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4/25/2017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4/25/2017 8:40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4/25/2017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5"/>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8">
                <a:solidFill>
                  <a:schemeClr val="bg1"/>
                </a:solidFill>
                <a:latin typeface="+mj-lt"/>
              </a:defRPr>
            </a:lvl1pPr>
          </a:lstStyle>
          <a:p>
            <a:r>
              <a:rPr lang="en-US" sz="6118">
                <a:solidFill>
                  <a:schemeClr val="bg1"/>
                </a:solidFill>
              </a:rPr>
              <a:t>Section title</a:t>
            </a:r>
          </a:p>
        </p:txBody>
      </p:sp>
    </p:spTree>
    <p:extLst>
      <p:ext uri="{BB962C8B-B14F-4D97-AF65-F5344CB8AC3E}">
        <p14:creationId xmlns:p14="http://schemas.microsoft.com/office/powerpoint/2010/main" val="5336848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tiff"/><Relationship Id="rId1" Type="http://schemas.openxmlformats.org/officeDocument/2006/relationships/slideLayout" Target="../slideLayouts/slideLayout27.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3.png"/><Relationship Id="rId9"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emf"/><Relationship Id="rId2" Type="http://schemas.openxmlformats.org/officeDocument/2006/relationships/image" Target="../media/image16.png"/><Relationship Id="rId1" Type="http://schemas.openxmlformats.org/officeDocument/2006/relationships/slideLayout" Target="../slideLayouts/slideLayout27.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7.xml"/><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7.xml"/><Relationship Id="rId4" Type="http://schemas.openxmlformats.org/officeDocument/2006/relationships/image" Target="../media/image9.emf"/></Relationships>
</file>

<file path=ppt/slides/_rels/slide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7.xml"/><Relationship Id="rId4" Type="http://schemas.openxmlformats.org/officeDocument/2006/relationships/image" Target="../media/image9.emf"/></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32.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5" Type="http://schemas.openxmlformats.org/officeDocument/2006/relationships/image" Target="../media/image6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emf"/></Relationships>
</file>

<file path=ppt/slides/_rels/slide36.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image" Target="../media/image50.emf"/><Relationship Id="rId1" Type="http://schemas.openxmlformats.org/officeDocument/2006/relationships/slideLayout" Target="../slideLayouts/slideLayout28.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5" Type="http://schemas.openxmlformats.org/officeDocument/2006/relationships/image" Target="../media/image6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876135" y="392077"/>
            <a:ext cx="7693105" cy="4017109"/>
          </a:xfrm>
          <a:prstGeom prst="rect">
            <a:avLst/>
          </a:prstGeom>
        </p:spPr>
      </p:pic>
      <p:pic>
        <p:nvPicPr>
          <p:cNvPr id="8" name="Picture 7"/>
          <p:cNvPicPr>
            <a:picLocks noChangeAspect="1"/>
          </p:cNvPicPr>
          <p:nvPr/>
        </p:nvPicPr>
        <p:blipFill>
          <a:blip r:embed="rId3"/>
          <a:stretch>
            <a:fillRect/>
          </a:stretch>
        </p:blipFill>
        <p:spPr>
          <a:xfrm>
            <a:off x="4912480" y="1213174"/>
            <a:ext cx="4151689" cy="4218116"/>
          </a:xfrm>
          <a:prstGeom prst="rect">
            <a:avLst/>
          </a:prstGeom>
        </p:spPr>
      </p:pic>
      <p:pic>
        <p:nvPicPr>
          <p:cNvPr id="17" name="Picture 16"/>
          <p:cNvPicPr>
            <a:picLocks noChangeAspect="1"/>
          </p:cNvPicPr>
          <p:nvPr/>
        </p:nvPicPr>
        <p:blipFill>
          <a:blip r:embed="rId4"/>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5"/>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5"/>
          <a:srcRect l="61656"/>
          <a:stretch/>
        </p:blipFill>
        <p:spPr>
          <a:xfrm>
            <a:off x="9461601" y="3185376"/>
            <a:ext cx="1734129" cy="3713239"/>
          </a:xfrm>
          <a:prstGeom prst="rect">
            <a:avLst/>
          </a:prstGeom>
        </p:spPr>
      </p:pic>
      <p:pic>
        <p:nvPicPr>
          <p:cNvPr id="4" name="Picture 3"/>
          <p:cNvPicPr>
            <a:picLocks noChangeAspect="1"/>
          </p:cNvPicPr>
          <p:nvPr/>
        </p:nvPicPr>
        <p:blipFill>
          <a:blip r:embed="rId6"/>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2"/>
          <a:stretch>
            <a:fillRect/>
          </a:stretch>
        </p:blipFill>
        <p:spPr>
          <a:xfrm>
            <a:off x="7925011" y="221127"/>
            <a:ext cx="4735002" cy="4527326"/>
          </a:xfrm>
          <a:prstGeom prst="rect">
            <a:avLst/>
          </a:prstGeom>
        </p:spPr>
      </p:pic>
      <p:pic>
        <p:nvPicPr>
          <p:cNvPr id="6" name="Picture 5"/>
          <p:cNvPicPr>
            <a:picLocks noChangeAspect="1"/>
          </p:cNvPicPr>
          <p:nvPr/>
        </p:nvPicPr>
        <p:blipFill>
          <a:blip r:embed="rId3"/>
          <a:stretch>
            <a:fillRect/>
          </a:stretch>
        </p:blipFill>
        <p:spPr>
          <a:xfrm>
            <a:off x="5942319" y="1188442"/>
            <a:ext cx="2777011" cy="2820935"/>
          </a:xfrm>
          <a:prstGeom prst="rect">
            <a:avLst/>
          </a:prstGeom>
        </p:spPr>
      </p:pic>
      <p:pic>
        <p:nvPicPr>
          <p:cNvPr id="33" name="Picture 32"/>
          <p:cNvPicPr>
            <a:picLocks noChangeAspect="1"/>
          </p:cNvPicPr>
          <p:nvPr/>
        </p:nvPicPr>
        <p:blipFill>
          <a:blip r:embed="rId4"/>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Build an App</a:t>
            </a:r>
          </a:p>
        </p:txBody>
      </p:sp>
    </p:spTree>
    <p:extLst>
      <p:ext uri="{BB962C8B-B14F-4D97-AF65-F5344CB8AC3E}">
        <p14:creationId xmlns:p14="http://schemas.microsoft.com/office/powerpoint/2010/main" val="6233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8896" y="1604307"/>
            <a:ext cx="13201112" cy="4609044"/>
          </a:xfrm>
        </p:spPr>
        <p:txBody>
          <a:bodyPr vert="horz" wrap="square" lIns="149217" tIns="93260" rIns="149217" bIns="93260" rtlCol="0" anchor="t">
            <a:noAutofit/>
          </a:bodyPr>
          <a:lstStyle/>
          <a:p>
            <a:pPr marL="571390" indent="-571390">
              <a:lnSpc>
                <a:spcPts val="4896"/>
              </a:lnSpc>
              <a:buFont typeface="Arial" charset="0"/>
              <a:buChar char="•"/>
            </a:pPr>
            <a:r>
              <a:rPr lang="en-US" sz="4080" dirty="0"/>
              <a:t>Introduction to Xamarin - </a:t>
            </a:r>
            <a:r>
              <a:rPr lang="en-US" sz="2800" dirty="0"/>
              <a:t>Allan Pead</a:t>
            </a:r>
            <a:endParaRPr lang="en-US" sz="4080" dirty="0"/>
          </a:p>
          <a:p>
            <a:pPr marL="571390" indent="-571390">
              <a:lnSpc>
                <a:spcPts val="4896"/>
              </a:lnSpc>
              <a:buFont typeface="Arial" charset="0"/>
              <a:buChar char="•"/>
            </a:pPr>
            <a:r>
              <a:rPr lang="en-US" sz="4080" dirty="0"/>
              <a:t>Cross Platform UI with </a:t>
            </a:r>
            <a:r>
              <a:rPr lang="en-US" sz="4080" dirty="0" err="1"/>
              <a:t>Xamarin.Forms</a:t>
            </a:r>
            <a:r>
              <a:rPr lang="en-US" sz="4080" dirty="0"/>
              <a:t> – </a:t>
            </a:r>
            <a:r>
              <a:rPr lang="en-US" sz="2800" dirty="0"/>
              <a:t>Dustyn Lightfoot</a:t>
            </a:r>
            <a:endParaRPr lang="en-US" sz="4080" dirty="0"/>
          </a:p>
          <a:p>
            <a:pPr marL="571390" indent="-571390">
              <a:lnSpc>
                <a:spcPts val="4896"/>
              </a:lnSpc>
              <a:buFont typeface="Arial" charset="0"/>
              <a:buChar char="•"/>
            </a:pPr>
            <a:r>
              <a:rPr lang="en-US" sz="4080" dirty="0"/>
              <a:t>Connected Apps with Azure </a:t>
            </a:r>
            <a:r>
              <a:rPr lang="en-US" sz="4080"/>
              <a:t>– </a:t>
            </a:r>
            <a:r>
              <a:rPr lang="en-US" sz="2800"/>
              <a:t>Dave Nel</a:t>
            </a:r>
            <a:endParaRPr lang="en-US" sz="4080" dirty="0"/>
          </a:p>
          <a:p>
            <a:pPr marL="571390" indent="-571390">
              <a:lnSpc>
                <a:spcPts val="4896"/>
              </a:lnSpc>
              <a:buFont typeface="Arial" charset="0"/>
              <a:buChar char="•"/>
            </a:pPr>
            <a:r>
              <a:rPr lang="en-US" sz="4080" dirty="0"/>
              <a:t>Lunch – Courtesy of Microsoft</a:t>
            </a:r>
          </a:p>
          <a:p>
            <a:pPr marL="571390" indent="-571390">
              <a:lnSpc>
                <a:spcPts val="4896"/>
              </a:lnSpc>
              <a:buFont typeface="Arial" charset="0"/>
              <a:buChar char="•"/>
            </a:pPr>
            <a:r>
              <a:rPr lang="en-US" sz="4080" dirty="0"/>
              <a:t>File -&gt; New App Workshop</a:t>
            </a:r>
          </a:p>
        </p:txBody>
      </p:sp>
      <p:sp>
        <p:nvSpPr>
          <p:cNvPr id="2" name="Title 1"/>
          <p:cNvSpPr>
            <a:spLocks noGrp="1"/>
          </p:cNvSpPr>
          <p:nvPr>
            <p:ph type="title"/>
          </p:nvPr>
        </p:nvSpPr>
        <p:spPr>
          <a:xfrm>
            <a:off x="4428801" y="295274"/>
            <a:ext cx="7794797" cy="917575"/>
          </a:xfrm>
        </p:spPr>
        <p:txBody>
          <a:bodyPr/>
          <a:lstStyle/>
          <a:p>
            <a:r>
              <a:rPr lang="en-US"/>
              <a:t>Agenda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7" y="-187450"/>
            <a:ext cx="4313237" cy="1551112"/>
          </a:xfrm>
          <a:prstGeom prst="rect">
            <a:avLst/>
          </a:prstGeom>
        </p:spPr>
      </p:pic>
    </p:spTree>
    <p:extLst>
      <p:ext uri="{BB962C8B-B14F-4D97-AF65-F5344CB8AC3E}">
        <p14:creationId xmlns:p14="http://schemas.microsoft.com/office/powerpoint/2010/main" val="15369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2"/>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631" y="1930329"/>
            <a:ext cx="3693942" cy="3693942"/>
          </a:xfrm>
          <a:prstGeom prst="rect">
            <a:avLst/>
          </a:prstGeom>
        </p:spPr>
      </p:pic>
      <p:pic>
        <p:nvPicPr>
          <p:cNvPr id="11" name="Picture 10"/>
          <p:cNvPicPr>
            <a:picLocks noChangeAspect="1"/>
          </p:cNvPicPr>
          <p:nvPr/>
        </p:nvPicPr>
        <p:blipFill>
          <a:blip r:embed="rId4"/>
          <a:stretch>
            <a:fillRect/>
          </a:stretch>
        </p:blipFill>
        <p:spPr>
          <a:xfrm>
            <a:off x="4724572" y="295274"/>
            <a:ext cx="11374132" cy="6881350"/>
          </a:xfrm>
          <a:prstGeom prst="rect">
            <a:avLst/>
          </a:prstGeom>
        </p:spPr>
      </p:pic>
    </p:spTree>
    <p:extLst>
      <p:ext uri="{BB962C8B-B14F-4D97-AF65-F5344CB8AC3E}">
        <p14:creationId xmlns:p14="http://schemas.microsoft.com/office/powerpoint/2010/main" val="831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4176027" y="908640"/>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720106" y="1856642"/>
            <a:ext cx="5401500" cy="1679518"/>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475">
              <a:defRPr/>
            </a:pPr>
            <a:r>
              <a:rPr lang="en-US" sz="4896">
                <a:solidFill>
                  <a:srgbClr val="002050">
                    <a:lumMod val="50000"/>
                    <a:lumOff val="50000"/>
                  </a:srgbClr>
                </a:solidFill>
                <a:cs typeface="Segoe UI Semilight" panose="020B0402040204020203" pitchFamily="34" charset="0"/>
              </a:rPr>
              <a:t>Visual Studio </a:t>
            </a:r>
            <a:br>
              <a:rPr lang="en-US" sz="4896">
                <a:solidFill>
                  <a:srgbClr val="002050">
                    <a:lumMod val="50000"/>
                    <a:lumOff val="50000"/>
                  </a:srgbClr>
                </a:solidFill>
                <a:cs typeface="Segoe UI Semilight" panose="020B0402040204020203" pitchFamily="34" charset="0"/>
              </a:rPr>
            </a:br>
            <a:r>
              <a:rPr lang="en-US" sz="4896">
                <a:solidFill>
                  <a:srgbClr val="002050">
                    <a:lumMod val="50000"/>
                    <a:lumOff val="50000"/>
                  </a:srgbClr>
                </a:solidFill>
                <a:cs typeface="Segoe UI Semilight" panose="020B0402040204020203" pitchFamily="34" charset="0"/>
              </a:rPr>
              <a:t>for Mac (Preview)</a:t>
            </a:r>
          </a:p>
        </p:txBody>
      </p:sp>
      <p:sp>
        <p:nvSpPr>
          <p:cNvPr id="7" name="Rectangle 6"/>
          <p:cNvSpPr/>
          <p:nvPr/>
        </p:nvSpPr>
        <p:spPr>
          <a:xfrm>
            <a:off x="734826" y="3710729"/>
            <a:ext cx="4598920" cy="2963120"/>
          </a:xfrm>
          <a:prstGeom prst="rect">
            <a:avLst/>
          </a:prstGeom>
        </p:spPr>
        <p:txBody>
          <a:bodyPr wrap="square" lIns="149196">
            <a:spAutoFit/>
          </a:bodyPr>
          <a:lstStyle/>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56" kern="0" spc="-103"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50792">
              <a:spcBef>
                <a:spcPct val="0"/>
              </a:spcBef>
              <a:spcAft>
                <a:spcPts val="1224"/>
              </a:spcAft>
              <a:defRPr/>
            </a:pPr>
            <a:r>
              <a:rPr lang="en-US" sz="2856" kern="0" spc="-103">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50792">
              <a:spcBef>
                <a:spcPct val="0"/>
              </a:spcBef>
              <a:spcAft>
                <a:spcPts val="1224"/>
              </a:spcAft>
              <a:defRPr/>
            </a:pPr>
            <a:endParaRPr lang="en-US" sz="2856" kern="0" spc="-103">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749009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5" name="TextBox 4"/>
          <p:cNvSpPr txBox="1"/>
          <p:nvPr/>
        </p:nvSpPr>
        <p:spPr>
          <a:xfrm>
            <a:off x="5948" y="4487394"/>
            <a:ext cx="12434711" cy="1647732"/>
          </a:xfrm>
          <a:prstGeom prst="rect">
            <a:avLst/>
          </a:prstGeom>
          <a:noFill/>
        </p:spPr>
        <p:txBody>
          <a:bodyPr wrap="square" lIns="186521" tIns="149217" rIns="186521" bIns="149217" rtlCol="0" anchor="ctr">
            <a:spAutoFit/>
          </a:bodyPr>
          <a:lstStyle/>
          <a:p>
            <a:pPr algn="ctr">
              <a:lnSpc>
                <a:spcPct val="90000"/>
              </a:lnSpc>
              <a:spcAft>
                <a:spcPts val="612"/>
              </a:spcAft>
            </a:pPr>
            <a:r>
              <a:rPr lang="en-US" sz="4488" dirty="0">
                <a:solidFill>
                  <a:srgbClr val="2B84D2"/>
                </a:solidFill>
                <a:latin typeface="Segoe UI" charset="0"/>
                <a:ea typeface="Segoe UI" charset="0"/>
                <a:cs typeface="Segoe UI" charset="0"/>
              </a:rPr>
              <a:t>Slides, Demos, </a:t>
            </a:r>
            <a:r>
              <a:rPr lang="en-US" sz="4488">
                <a:solidFill>
                  <a:srgbClr val="2B84D2"/>
                </a:solidFill>
                <a:latin typeface="Segoe UI" charset="0"/>
                <a:ea typeface="Segoe UI" charset="0"/>
                <a:cs typeface="Segoe UI" charset="0"/>
              </a:rPr>
              <a:t>&amp; Lab - Clone </a:t>
            </a:r>
            <a:r>
              <a:rPr lang="en-US" sz="4488" dirty="0">
                <a:solidFill>
                  <a:srgbClr val="2B84D2"/>
                </a:solidFill>
                <a:latin typeface="Segoe UI" charset="0"/>
                <a:ea typeface="Segoe UI" charset="0"/>
                <a:cs typeface="Segoe UI" charset="0"/>
              </a:rPr>
              <a:t>or Download:</a:t>
            </a:r>
          </a:p>
          <a:p>
            <a:pPr algn="ctr">
              <a:lnSpc>
                <a:spcPct val="90000"/>
              </a:lnSpc>
              <a:spcAft>
                <a:spcPts val="612"/>
              </a:spcAft>
            </a:pPr>
            <a:r>
              <a:rPr lang="en-US" sz="4488" dirty="0">
                <a:solidFill>
                  <a:srgbClr val="2B84D2"/>
                </a:solidFill>
                <a:latin typeface="Segoe UI" charset="0"/>
                <a:ea typeface="Segoe UI" charset="0"/>
                <a:cs typeface="Segoe UI" charset="0"/>
              </a:rPr>
              <a:t>http://github.com/xamarin/dev-days-labs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637" y="1135062"/>
            <a:ext cx="8763000" cy="3151322"/>
          </a:xfrm>
          <a:prstGeom prst="rect">
            <a:avLst/>
          </a:prstGeom>
        </p:spPr>
      </p:pic>
    </p:spTree>
    <p:extLst>
      <p:ext uri="{BB962C8B-B14F-4D97-AF65-F5344CB8AC3E}">
        <p14:creationId xmlns:p14="http://schemas.microsoft.com/office/powerpoint/2010/main" val="13427684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a:t>github.com/xamarin/plugins</a:t>
            </a:r>
          </a:p>
          <a:p>
            <a:pPr algn="ctr"/>
            <a:endParaRPr lang="en-US" sz="2856"/>
          </a:p>
        </p:txBody>
      </p:sp>
    </p:spTree>
    <p:extLst>
      <p:ext uri="{BB962C8B-B14F-4D97-AF65-F5344CB8AC3E}">
        <p14:creationId xmlns:p14="http://schemas.microsoft.com/office/powerpoint/2010/main" val="4072179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use a Plugin for Xamarin</a:t>
            </a:r>
          </a:p>
        </p:txBody>
      </p:sp>
    </p:spTree>
    <p:extLst>
      <p:ext uri="{BB962C8B-B14F-4D97-AF65-F5344CB8AC3E}">
        <p14:creationId xmlns:p14="http://schemas.microsoft.com/office/powerpoint/2010/main" val="808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complete mobile DevOps solution</a:t>
            </a:r>
            <a:endParaRPr lang="en-US" dirty="0"/>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dirty="0"/>
          </a:p>
        </p:txBody>
      </p:sp>
    </p:spTree>
    <p:extLst>
      <p:ext uri="{BB962C8B-B14F-4D97-AF65-F5344CB8AC3E}">
        <p14:creationId xmlns:p14="http://schemas.microsoft.com/office/powerpoint/2010/main" val="26066292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40847" y="2699204"/>
            <a:ext cx="1123004" cy="1527564"/>
          </a:xfrm>
          <a:prstGeom prst="rect">
            <a:avLst/>
          </a:prstGeom>
        </p:spPr>
      </p:pic>
      <p:pic>
        <p:nvPicPr>
          <p:cNvPr id="7" name="Picture 6"/>
          <p:cNvPicPr>
            <a:picLocks noChangeAspect="1"/>
          </p:cNvPicPr>
          <p:nvPr/>
        </p:nvPicPr>
        <p:blipFill>
          <a:blip r:embed="rId3"/>
          <a:stretch>
            <a:fillRect/>
          </a:stretch>
        </p:blipFill>
        <p:spPr>
          <a:xfrm>
            <a:off x="1613749" y="1630654"/>
            <a:ext cx="1529170" cy="541917"/>
          </a:xfrm>
          <a:prstGeom prst="rect">
            <a:avLst/>
          </a:prstGeom>
        </p:spPr>
      </p:pic>
      <p:pic>
        <p:nvPicPr>
          <p:cNvPr id="9" name="Picture 8"/>
          <p:cNvPicPr>
            <a:picLocks noChangeAspect="1"/>
          </p:cNvPicPr>
          <p:nvPr/>
        </p:nvPicPr>
        <p:blipFill>
          <a:blip r:embed="rId4"/>
          <a:stretch>
            <a:fillRect/>
          </a:stretch>
        </p:blipFill>
        <p:spPr>
          <a:xfrm>
            <a:off x="3656371" y="824352"/>
            <a:ext cx="1389669" cy="547281"/>
          </a:xfrm>
          <a:prstGeom prst="rect">
            <a:avLst/>
          </a:prstGeom>
        </p:spPr>
      </p:pic>
      <p:pic>
        <p:nvPicPr>
          <p:cNvPr id="10" name="Picture 9"/>
          <p:cNvPicPr>
            <a:picLocks noChangeAspect="1"/>
          </p:cNvPicPr>
          <p:nvPr/>
        </p:nvPicPr>
        <p:blipFill>
          <a:blip r:embed="rId5"/>
          <a:stretch>
            <a:fillRect/>
          </a:stretch>
        </p:blipFill>
        <p:spPr>
          <a:xfrm>
            <a:off x="5474962" y="1692657"/>
            <a:ext cx="2323270" cy="498992"/>
          </a:xfrm>
          <a:prstGeom prst="rect">
            <a:avLst/>
          </a:prstGeom>
        </p:spPr>
      </p:pic>
      <p:pic>
        <p:nvPicPr>
          <p:cNvPr id="14" name="Picture 13"/>
          <p:cNvPicPr>
            <a:picLocks noChangeAspect="1"/>
          </p:cNvPicPr>
          <p:nvPr/>
        </p:nvPicPr>
        <p:blipFill>
          <a:blip r:embed="rId6"/>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4"/>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5"/>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2"/>
          <a:stretch>
            <a:fillRect/>
          </a:stretch>
        </p:blipFill>
        <p:spPr>
          <a:xfrm>
            <a:off x="7540847" y="4444795"/>
            <a:ext cx="1123004" cy="1527564"/>
          </a:xfrm>
          <a:prstGeom prst="rect">
            <a:avLst/>
          </a:prstGeom>
        </p:spPr>
      </p:pic>
      <p:pic>
        <p:nvPicPr>
          <p:cNvPr id="7" name="Picture 6"/>
          <p:cNvPicPr>
            <a:picLocks noChangeAspect="1"/>
          </p:cNvPicPr>
          <p:nvPr/>
        </p:nvPicPr>
        <p:blipFill>
          <a:blip r:embed="rId3"/>
          <a:stretch>
            <a:fillRect/>
          </a:stretch>
        </p:blipFill>
        <p:spPr>
          <a:xfrm>
            <a:off x="2925499" y="1111966"/>
            <a:ext cx="894040" cy="316835"/>
          </a:xfrm>
          <a:prstGeom prst="rect">
            <a:avLst/>
          </a:prstGeom>
        </p:spPr>
      </p:pic>
      <p:pic>
        <p:nvPicPr>
          <p:cNvPr id="9" name="Picture 8"/>
          <p:cNvPicPr>
            <a:picLocks noChangeAspect="1"/>
          </p:cNvPicPr>
          <p:nvPr/>
        </p:nvPicPr>
        <p:blipFill>
          <a:blip r:embed="rId4"/>
          <a:stretch>
            <a:fillRect/>
          </a:stretch>
        </p:blipFill>
        <p:spPr>
          <a:xfrm>
            <a:off x="5525303" y="1108831"/>
            <a:ext cx="812479" cy="319971"/>
          </a:xfrm>
          <a:prstGeom prst="rect">
            <a:avLst/>
          </a:prstGeom>
        </p:spPr>
      </p:pic>
      <p:pic>
        <p:nvPicPr>
          <p:cNvPr id="10" name="Picture 9"/>
          <p:cNvPicPr>
            <a:picLocks noChangeAspect="1"/>
          </p:cNvPicPr>
          <p:nvPr/>
        </p:nvPicPr>
        <p:blipFill>
          <a:blip r:embed="rId5"/>
          <a:stretch>
            <a:fillRect/>
          </a:stretch>
        </p:blipFill>
        <p:spPr>
          <a:xfrm>
            <a:off x="5506253" y="1667624"/>
            <a:ext cx="1358315" cy="291738"/>
          </a:xfrm>
          <a:prstGeom prst="rect">
            <a:avLst/>
          </a:prstGeom>
        </p:spPr>
      </p:pic>
      <p:pic>
        <p:nvPicPr>
          <p:cNvPr id="14" name="Picture 13"/>
          <p:cNvPicPr>
            <a:picLocks noChangeAspect="1"/>
          </p:cNvPicPr>
          <p:nvPr/>
        </p:nvPicPr>
        <p:blipFill>
          <a:blip r:embed="rId6"/>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7"/>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2"/>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3"/>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4"/>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5"/>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a:solidFill>
                  <a:schemeClr val="tx1"/>
                </a:solidFill>
              </a:rPr>
              <a:t>15 </a:t>
            </a:r>
            <a:r>
              <a:rPr lang="en-US" sz="7798" spc="0" dirty="0">
                <a:solidFill>
                  <a:schemeClr val="tx1"/>
                </a:solidFill>
              </a:rPr>
              <a:t>Minute Break</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2" y="4565355"/>
            <a:ext cx="3473446" cy="65402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Allan Pead</a:t>
            </a:r>
          </a:p>
          <a:p>
            <a:r>
              <a:rPr lang="en-US" sz="2000" dirty="0">
                <a:latin typeface="+mj-lt"/>
                <a:cs typeface="Arial"/>
              </a:rPr>
              <a:t>Microsoft MVP, Xamarin Insider</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16"/>
            <a:ext cx="9731582" cy="452432"/>
            <a:chOff x="1735137" y="5935662"/>
            <a:chExt cx="9732963" cy="452496"/>
          </a:xfrm>
        </p:grpSpPr>
        <p:sp>
          <p:nvSpPr>
            <p:cNvPr id="10" name="TextBox 9"/>
            <p:cNvSpPr txBox="1"/>
            <p:nvPr/>
          </p:nvSpPr>
          <p:spPr>
            <a:xfrm>
              <a:off x="1735137" y="5935662"/>
              <a:ext cx="2863294" cy="452496"/>
            </a:xfrm>
            <a:prstGeom prst="rect">
              <a:avLst/>
            </a:prstGeom>
            <a:noFill/>
          </p:spPr>
          <p:txBody>
            <a:bodyPr wrap="square" rtlCol="0">
              <a:spAutoFit/>
            </a:bodyPr>
            <a:lstStyle/>
            <a:p>
              <a:pPr>
                <a:lnSpc>
                  <a:spcPct val="130000"/>
                </a:lnSpc>
              </a:pPr>
              <a:r>
                <a:rPr lang="en-US" dirty="0">
                  <a:latin typeface="+mj-lt"/>
                  <a:cs typeface="Arial"/>
                </a:rPr>
                <a:t>Email:  adpead@gmail.com</a:t>
              </a:r>
            </a:p>
          </p:txBody>
        </p:sp>
        <p:sp>
          <p:nvSpPr>
            <p:cNvPr id="11" name="TextBox 10"/>
            <p:cNvSpPr txBox="1"/>
            <p:nvPr/>
          </p:nvSpPr>
          <p:spPr>
            <a:xfrm>
              <a:off x="5379917" y="5935662"/>
              <a:ext cx="4115384" cy="452496"/>
            </a:xfrm>
            <a:prstGeom prst="rect">
              <a:avLst/>
            </a:prstGeom>
            <a:noFill/>
          </p:spPr>
          <p:txBody>
            <a:bodyPr wrap="square" rtlCol="0">
              <a:spAutoFit/>
            </a:bodyPr>
            <a:lstStyle/>
            <a:p>
              <a:pPr algn="ctr">
                <a:lnSpc>
                  <a:spcPct val="130000"/>
                </a:lnSpc>
              </a:pPr>
              <a:r>
                <a:rPr lang="en-US" dirty="0">
                  <a:latin typeface="+mj-lt"/>
                  <a:cs typeface="Arial"/>
                </a:rPr>
                <a:t>Blog:  http://www.explorationspace.co.za</a:t>
              </a:r>
            </a:p>
          </p:txBody>
        </p:sp>
        <p:sp>
          <p:nvSpPr>
            <p:cNvPr id="15" name="TextBox 14"/>
            <p:cNvSpPr txBox="1"/>
            <p:nvPr/>
          </p:nvSpPr>
          <p:spPr>
            <a:xfrm>
              <a:off x="8978900" y="5935662"/>
              <a:ext cx="2489200" cy="452496"/>
            </a:xfrm>
            <a:prstGeom prst="rect">
              <a:avLst/>
            </a:prstGeom>
            <a:noFill/>
          </p:spPr>
          <p:txBody>
            <a:bodyPr wrap="square" rtlCol="0">
              <a:spAutoFit/>
            </a:bodyPr>
            <a:lstStyle/>
            <a:p>
              <a:pPr algn="r">
                <a:lnSpc>
                  <a:spcPct val="130000"/>
                </a:lnSpc>
              </a:pPr>
              <a:r>
                <a:rPr lang="en-US" dirty="0">
                  <a:latin typeface="+mj-lt"/>
                  <a:cs typeface="Arial"/>
                </a:rPr>
                <a:t>Twitter: @</a:t>
              </a:r>
              <a:r>
                <a:rPr lang="en-US" dirty="0" err="1">
                  <a:latin typeface="+mj-lt"/>
                  <a:cs typeface="Arial"/>
                </a:rPr>
                <a:t>adpead</a:t>
              </a:r>
              <a:endParaRPr lang="en-US" dirty="0">
                <a:latin typeface="+mj-lt"/>
                <a:cs typeface="Arial"/>
              </a:endParaRPr>
            </a:p>
          </p:txBody>
        </p:sp>
      </p:gr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Allan Pead</a:t>
            </a:r>
          </a:p>
          <a:p>
            <a:r>
              <a:rPr lang="en-US" dirty="0"/>
              <a:t>@</a:t>
            </a:r>
            <a:r>
              <a:rPr lang="en-US" dirty="0" err="1"/>
              <a:t>adpead</a:t>
            </a:r>
            <a:endParaRPr lang="en-US" dirty="0"/>
          </a:p>
          <a:p>
            <a:r>
              <a:rPr lang="en-US" dirty="0"/>
              <a:t>Microsoft MVP, Xamarin Insider</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328772"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rgbClr val="00BBF1"/>
                </a:solidFill>
                <a:ea typeface="Segoe UI" pitchFamily="34" charset="0"/>
                <a:cs typeface="Segoe UI" pitchFamily="34" charset="0"/>
              </a:rPr>
              <a:t> </a:t>
            </a:r>
          </a:p>
        </p:txBody>
      </p:sp>
      <p:sp>
        <p:nvSpPr>
          <p:cNvPr id="33" name="Rectangle 32"/>
          <p:cNvSpPr/>
          <p:nvPr/>
        </p:nvSpPr>
        <p:spPr bwMode="auto">
          <a:xfrm>
            <a:off x="7325834" y="2488322"/>
            <a:ext cx="2159811" cy="82275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solidFill>
                  <a:schemeClr val="tx1"/>
                </a:solidFill>
                <a:ea typeface="Segoe UI" pitchFamily="34" charset="0"/>
                <a:cs typeface="Segoe UI" pitchFamily="34" charset="0"/>
              </a:rPr>
              <a:t> </a:t>
            </a:r>
          </a:p>
        </p:txBody>
      </p:sp>
      <p:sp>
        <p:nvSpPr>
          <p:cNvPr id="12" name="Rectangle 11"/>
          <p:cNvSpPr/>
          <p:nvPr/>
        </p:nvSpPr>
        <p:spPr bwMode="auto">
          <a:xfrm>
            <a:off x="5142977"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149242" y="2488322"/>
            <a:ext cx="2150608" cy="82275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950833" y="2488321"/>
            <a:ext cx="2159811" cy="2595515"/>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61742" y="2488322"/>
            <a:ext cx="2155165" cy="82275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61741" y="2562243"/>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iOS</a:t>
            </a:r>
          </a:p>
        </p:txBody>
      </p:sp>
      <p:sp>
        <p:nvSpPr>
          <p:cNvPr id="22" name="TextBox 21"/>
          <p:cNvSpPr txBox="1"/>
          <p:nvPr/>
        </p:nvSpPr>
        <p:spPr>
          <a:xfrm>
            <a:off x="7336741"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Windows</a:t>
            </a:r>
          </a:p>
        </p:txBody>
      </p:sp>
      <p:sp>
        <p:nvSpPr>
          <p:cNvPr id="23" name="TextBox 22"/>
          <p:cNvSpPr txBox="1"/>
          <p:nvPr/>
        </p:nvSpPr>
        <p:spPr>
          <a:xfrm>
            <a:off x="5149239" y="2574941"/>
            <a:ext cx="2145965" cy="640849"/>
          </a:xfrm>
          <a:prstGeom prst="rect">
            <a:avLst/>
          </a:prstGeom>
          <a:noFill/>
        </p:spPr>
        <p:txBody>
          <a:bodyPr wrap="square" lIns="182855" tIns="146283" rIns="182855" bIns="146283" rtlCol="0">
            <a:spAutoFit/>
          </a:bodyPr>
          <a:lstStyle/>
          <a:p>
            <a:pPr algn="ctr" defTabSz="932305"/>
            <a:r>
              <a:rPr lang="en-US" sz="2201" kern="0" dirty="0">
                <a:solidFill>
                  <a:schemeClr val="bg1"/>
                </a:solidFill>
              </a:rPr>
              <a:t>Android</a:t>
            </a:r>
          </a:p>
        </p:txBody>
      </p:sp>
      <p:sp>
        <p:nvSpPr>
          <p:cNvPr id="24" name="TextBox 23"/>
          <p:cNvSpPr txBox="1"/>
          <p:nvPr/>
        </p:nvSpPr>
        <p:spPr>
          <a:xfrm>
            <a:off x="2964679"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Objective-C</a:t>
            </a:r>
          </a:p>
          <a:p>
            <a:pPr algn="ctr" defTabSz="932305"/>
            <a:r>
              <a:rPr lang="en-US" sz="2000" kern="0" dirty="0">
                <a:solidFill>
                  <a:schemeClr val="bg1"/>
                </a:solidFill>
                <a:latin typeface="+mj-lt"/>
              </a:rPr>
              <a:t>Xcode</a:t>
            </a:r>
          </a:p>
        </p:txBody>
      </p:sp>
      <p:sp>
        <p:nvSpPr>
          <p:cNvPr id="25" name="TextBox 24"/>
          <p:cNvSpPr txBox="1"/>
          <p:nvPr/>
        </p:nvSpPr>
        <p:spPr>
          <a:xfrm>
            <a:off x="7339680" y="3897849"/>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C#</a:t>
            </a:r>
          </a:p>
          <a:p>
            <a:pPr algn="ctr" defTabSz="932305"/>
            <a:r>
              <a:rPr lang="en-US" sz="2000" kern="0" dirty="0">
                <a:solidFill>
                  <a:schemeClr val="bg1"/>
                </a:solidFill>
                <a:latin typeface="+mj-lt"/>
              </a:rPr>
              <a:t>Visual Studio</a:t>
            </a:r>
          </a:p>
        </p:txBody>
      </p:sp>
      <p:sp>
        <p:nvSpPr>
          <p:cNvPr id="26" name="TextBox 25"/>
          <p:cNvSpPr txBox="1"/>
          <p:nvPr/>
        </p:nvSpPr>
        <p:spPr>
          <a:xfrm>
            <a:off x="5152179" y="3897850"/>
            <a:ext cx="2145965" cy="923230"/>
          </a:xfrm>
          <a:prstGeom prst="rect">
            <a:avLst/>
          </a:prstGeom>
          <a:noFill/>
        </p:spPr>
        <p:txBody>
          <a:bodyPr wrap="square" lIns="182855" tIns="146283" rIns="182855" bIns="146283" rtlCol="0">
            <a:spAutoFit/>
          </a:bodyPr>
          <a:lstStyle/>
          <a:p>
            <a:pPr algn="ctr" defTabSz="932305"/>
            <a:r>
              <a:rPr lang="en-US" sz="2000" kern="0" dirty="0">
                <a:solidFill>
                  <a:schemeClr val="bg1"/>
                </a:solidFill>
              </a:rPr>
              <a:t>Java</a:t>
            </a:r>
          </a:p>
          <a:p>
            <a:pPr algn="ctr" defTabSz="932305"/>
            <a:r>
              <a:rPr lang="en-US" sz="2000" kern="0" dirty="0">
                <a:solidFill>
                  <a:schemeClr val="bg1"/>
                </a:solidFill>
                <a:latin typeface="+mj-lt"/>
              </a:rPr>
              <a:t>Android Studio</a:t>
            </a:r>
          </a:p>
        </p:txBody>
      </p:sp>
      <p:sp>
        <p:nvSpPr>
          <p:cNvPr id="28" name="TextBox 27"/>
          <p:cNvSpPr txBox="1"/>
          <p:nvPr/>
        </p:nvSpPr>
        <p:spPr>
          <a:xfrm>
            <a:off x="427859" y="5655622"/>
            <a:ext cx="11580758" cy="647649"/>
          </a:xfrm>
          <a:prstGeom prst="rect">
            <a:avLst/>
          </a:prstGeom>
          <a:noFill/>
        </p:spPr>
        <p:txBody>
          <a:bodyPr wrap="square" lIns="182855" tIns="146283" rIns="182855" bIns="146283" rtlCol="0">
            <a:spAutoFit/>
          </a:bodyPr>
          <a:lstStyle/>
          <a:p>
            <a:pPr algn="ctr" defTabSz="932305"/>
            <a:r>
              <a:rPr lang="en-US" sz="2244" kern="0" dirty="0"/>
              <a:t>No shared code • Many languages &amp; development environments • Multiple teams</a:t>
            </a:r>
          </a:p>
        </p:txBody>
      </p:sp>
      <p:sp>
        <p:nvSpPr>
          <p:cNvPr id="29" name="Left Brace 28"/>
          <p:cNvSpPr/>
          <p:nvPr/>
        </p:nvSpPr>
        <p:spPr>
          <a:xfrm rot="5400000">
            <a:off x="6099988" y="591"/>
            <a:ext cx="236503" cy="1094584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sp>
        <p:nvSpPr>
          <p:cNvPr id="47" name="Oval 46"/>
          <p:cNvSpPr/>
          <p:nvPr/>
        </p:nvSpPr>
        <p:spPr bwMode="auto">
          <a:xfrm>
            <a:off x="3639720" y="1497213"/>
            <a:ext cx="802996" cy="80299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31864" y="1494206"/>
            <a:ext cx="802996" cy="80299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8017659" y="1506904"/>
            <a:ext cx="802996" cy="80299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solidFill>
                <a:schemeClr val="tx1"/>
              </a:solidFill>
              <a:ea typeface="Segoe UI" pitchFamily="34" charset="0"/>
              <a:cs typeface="Segoe UI" pitchFamily="34" charset="0"/>
            </a:endParaRPr>
          </a:p>
        </p:txBody>
      </p:sp>
      <p:pic>
        <p:nvPicPr>
          <p:cNvPr id="27"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3342" y="1768234"/>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5680" y="1633872"/>
            <a:ext cx="435364" cy="523664"/>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8831" y="1708599"/>
            <a:ext cx="420652" cy="420528"/>
          </a:xfrm>
          <a:prstGeom prst="rect">
            <a:avLst/>
          </a:prstGeom>
        </p:spPr>
      </p:pic>
    </p:spTree>
    <p:extLst>
      <p:ext uri="{BB962C8B-B14F-4D97-AF65-F5344CB8AC3E}">
        <p14:creationId xmlns:p14="http://schemas.microsoft.com/office/powerpoint/2010/main" val="192394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6103955" y="820927"/>
            <a:ext cx="228568" cy="9269685"/>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66298"/>
            <a:endParaRPr lang="en-US" sz="1801" kern="0">
              <a:ln w="38100" cmpd="sng">
                <a:solidFill>
                  <a:srgbClr val="000000"/>
                </a:solidFill>
                <a:prstDash val="dash"/>
              </a:ln>
              <a:solidFill>
                <a:sysClr val="windowText" lastClr="000000"/>
              </a:solidFill>
            </a:endParaRPr>
          </a:p>
        </p:txBody>
      </p:sp>
      <p:grpSp>
        <p:nvGrpSpPr>
          <p:cNvPr id="57" name="Group 56"/>
          <p:cNvGrpSpPr/>
          <p:nvPr/>
        </p:nvGrpSpPr>
        <p:grpSpPr>
          <a:xfrm>
            <a:off x="4878579" y="1862180"/>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82855" tIns="146283" rIns="182855" bIns="146283" rtlCol="0">
              <a:spAutoFit/>
            </a:bodyPr>
            <a:lstStyle/>
            <a:p>
              <a:pPr algn="ctr" defTabSz="932305"/>
              <a:r>
                <a:rPr lang="en-US" sz="1801"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002225"/>
            <a:ext cx="2758974" cy="2367711"/>
          </a:xfrm>
          <a:prstGeom prst="rect">
            <a:avLst/>
          </a:prstGeom>
          <a:noFill/>
        </p:spPr>
        <p:txBody>
          <a:bodyPr wrap="square" lIns="182855" tIns="146283" rIns="182855" bIns="146283" rtlCol="0">
            <a:spAutoFit/>
          </a:bodyPr>
          <a:lstStyle/>
          <a:p>
            <a:pPr algn="r" defTabSz="932305">
              <a:lnSpc>
                <a:spcPct val="110000"/>
              </a:lnSpc>
            </a:pPr>
            <a:r>
              <a:rPr lang="en-US" sz="3001" kern="0" dirty="0"/>
              <a:t>Lua</a:t>
            </a:r>
          </a:p>
          <a:p>
            <a:pPr algn="r" defTabSz="932305">
              <a:lnSpc>
                <a:spcPct val="110000"/>
              </a:lnSpc>
            </a:pPr>
            <a:r>
              <a:rPr lang="en-US" sz="3001" kern="0" dirty="0"/>
              <a:t>Javascript</a:t>
            </a:r>
          </a:p>
          <a:p>
            <a:pPr algn="r" defTabSz="932305">
              <a:lnSpc>
                <a:spcPct val="110000"/>
              </a:lnSpc>
            </a:pPr>
            <a:r>
              <a:rPr lang="en-US" sz="3001" kern="0" dirty="0"/>
              <a:t>Actionscript</a:t>
            </a:r>
          </a:p>
          <a:p>
            <a:pPr algn="r" defTabSz="932305">
              <a:lnSpc>
                <a:spcPct val="110000"/>
              </a:lnSpc>
            </a:pPr>
            <a:r>
              <a:rPr lang="en-US" sz="3001" kern="0" dirty="0"/>
              <a:t>HTML+CSS</a:t>
            </a:r>
          </a:p>
        </p:txBody>
      </p:sp>
      <p:cxnSp>
        <p:nvCxnSpPr>
          <p:cNvPr id="38" name="Straight Arrow Connector 37"/>
          <p:cNvCxnSpPr/>
          <p:nvPr/>
        </p:nvCxnSpPr>
        <p:spPr>
          <a:xfrm>
            <a:off x="4011401" y="2433599"/>
            <a:ext cx="87829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1" y="2954225"/>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1" y="3474851"/>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7"/>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7" y="1773291"/>
            <a:ext cx="2180525" cy="2857095"/>
            <a:chOff x="7744886" y="1892300"/>
            <a:chExt cx="2180835" cy="2857500"/>
          </a:xfrm>
        </p:grpSpPr>
        <p:sp>
          <p:nvSpPr>
            <p:cNvPr id="5" name="Oval 4"/>
            <p:cNvSpPr/>
            <p:nvPr/>
          </p:nvSpPr>
          <p:spPr bwMode="auto">
            <a:xfrm>
              <a:off x="9116486" y="1892300"/>
              <a:ext cx="803108" cy="803108"/>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9113144" y="2917992"/>
              <a:ext cx="803108" cy="803108"/>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9122613" y="3946692"/>
              <a:ext cx="803108" cy="803108"/>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algn="ctr" defTabSz="932240"/>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27859" y="5633910"/>
            <a:ext cx="11580758" cy="647649"/>
          </a:xfrm>
          <a:prstGeom prst="rect">
            <a:avLst/>
          </a:prstGeom>
          <a:noFill/>
        </p:spPr>
        <p:txBody>
          <a:bodyPr wrap="square" lIns="182855" tIns="146283" rIns="182855" bIns="146283" rtlCol="0">
            <a:spAutoFit/>
          </a:bodyPr>
          <a:lstStyle/>
          <a:p>
            <a:pPr algn="ctr" defTabSz="932305"/>
            <a:r>
              <a:rPr lang="en-US" sz="2244" kern="0" dirty="0"/>
              <a:t>Limited native API access • Slow performance  •  Poor user experience</a:t>
            </a:r>
          </a:p>
        </p:txBody>
      </p:sp>
      <p:pic>
        <p:nvPicPr>
          <p:cNvPr id="31" name="Picture 2" descr="http://www.freeiconspng.com/uploads/ios-7-logo-png-14.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262933" y="2034620"/>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62933" y="2940007"/>
            <a:ext cx="435364" cy="523664"/>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62933" y="4031522"/>
            <a:ext cx="420652" cy="420528"/>
          </a:xfrm>
          <a:prstGeom prst="rect">
            <a:avLst/>
          </a:prstGeom>
        </p:spPr>
      </p:pic>
    </p:spTree>
    <p:extLst>
      <p:ext uri="{BB962C8B-B14F-4D97-AF65-F5344CB8AC3E}">
        <p14:creationId xmlns:p14="http://schemas.microsoft.com/office/powerpoint/2010/main" val="142926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596</TotalTime>
  <Words>1380</Words>
  <Application>Microsoft Office PowerPoint</Application>
  <PresentationFormat>Custom</PresentationFormat>
  <Paragraphs>298</Paragraphs>
  <Slides>37</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Consolas</vt:lpstr>
      <vt:lpstr>Helvetica Light</vt:lpstr>
      <vt:lpstr>Segoe UI</vt:lpstr>
      <vt:lpstr>Segoe UI Light</vt:lpstr>
      <vt:lpstr>Segoe UI Semibold</vt:lpstr>
      <vt:lpstr>Segoe UI Semilight</vt:lpstr>
      <vt:lpstr>Wingdings</vt:lpstr>
      <vt:lpstr>WHITE TEMPLATE</vt:lpstr>
      <vt:lpstr>PowerPoint Presentation</vt:lpstr>
      <vt:lpstr>Agenda</vt:lpstr>
      <vt:lpstr>PowerPoint Presentation</vt:lpstr>
      <vt:lpstr>Native iOS &amp; Android  Development with Xamarin</vt:lpstr>
      <vt:lpstr>PowerPoint Presentation</vt:lpstr>
      <vt:lpstr>Silo Approach</vt:lpstr>
      <vt:lpstr>Write Once, Run Anywhere</vt:lpstr>
      <vt:lpstr>Xamarin’s Unique Approach</vt:lpstr>
      <vt:lpstr>Windows APIs</vt:lpstr>
      <vt:lpstr>iOS – 100% API Coverage</vt:lpstr>
      <vt:lpstr>Android – 100% API Coverage</vt:lpstr>
      <vt:lpstr>PowerPoint Presentation</vt:lpstr>
      <vt:lpstr>Traditional UI approach</vt:lpstr>
      <vt:lpstr>Xamarin.Forms approach</vt:lpstr>
      <vt:lpstr>PowerPoint Presentation</vt:lpstr>
      <vt:lpstr>Native Performance</vt:lpstr>
      <vt:lpstr>✓Always Up-to-Date</vt:lpstr>
      <vt:lpstr>Anything you can do in Objective-C, Swift, or Java can be done in C# with Xamarin.</vt:lpstr>
      <vt:lpstr>PowerPoint Presentation</vt:lpstr>
      <vt:lpstr>Development Experience</vt:lpstr>
      <vt:lpstr>Xamarin is included in  Visual Studio</vt:lpstr>
      <vt:lpstr>Open Source – open.xamarin.com</vt:lpstr>
      <vt:lpstr>Visual Studio Integration</vt:lpstr>
      <vt:lpstr>Xamarin for Visual Studio</vt:lpstr>
      <vt:lpstr>Xamarin Studio – Mac</vt:lpstr>
      <vt:lpstr>PowerPoint Presentation</vt:lpstr>
      <vt:lpstr>Visual Studio iOS Simulator Remoting</vt:lpstr>
      <vt:lpstr>PowerPoint Presentation</vt:lpstr>
      <vt:lpstr>PowerPoint Presentation</vt:lpstr>
      <vt:lpstr>Platform Specific Code</vt:lpstr>
      <vt:lpstr>PowerPoint Presentation</vt:lpstr>
      <vt:lpstr>Plugins for Xamarin</vt:lpstr>
      <vt:lpstr>PowerPoint Presentation</vt:lpstr>
      <vt:lpstr>Microsoft’s complete mobile DevOps solution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Allan Pead</cp:lastModifiedBy>
  <cp:revision>14</cp:revision>
  <dcterms:created xsi:type="dcterms:W3CDTF">2017-02-22T22:03:09Z</dcterms:created>
  <dcterms:modified xsi:type="dcterms:W3CDTF">2017-04-25T07:31:22Z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